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6" r:id="rId3"/>
    <p:sldId id="1676" r:id="rId4"/>
    <p:sldId id="1693" r:id="rId5"/>
    <p:sldId id="1694" r:id="rId6"/>
    <p:sldId id="1662" r:id="rId7"/>
    <p:sldId id="1677" r:id="rId8"/>
    <p:sldId id="1692" r:id="rId9"/>
    <p:sldId id="1664" r:id="rId10"/>
    <p:sldId id="1665" r:id="rId11"/>
    <p:sldId id="1666" r:id="rId12"/>
    <p:sldId id="1667" r:id="rId13"/>
    <p:sldId id="1660" r:id="rId14"/>
    <p:sldId id="260" r:id="rId15"/>
    <p:sldId id="1685" r:id="rId16"/>
    <p:sldId id="1686" r:id="rId17"/>
    <p:sldId id="1670" r:id="rId18"/>
    <p:sldId id="1690" r:id="rId19"/>
    <p:sldId id="1688" r:id="rId20"/>
    <p:sldId id="1681" r:id="rId21"/>
    <p:sldId id="262" r:id="rId22"/>
    <p:sldId id="1679" r:id="rId23"/>
    <p:sldId id="1680" r:id="rId24"/>
    <p:sldId id="1678" r:id="rId25"/>
    <p:sldId id="1682" r:id="rId26"/>
    <p:sldId id="1695" r:id="rId27"/>
    <p:sldId id="1683" r:id="rId28"/>
    <p:sldId id="1684" r:id="rId29"/>
    <p:sldId id="1691" r:id="rId30"/>
    <p:sldId id="1689" r:id="rId31"/>
    <p:sldId id="1663" r:id="rId32"/>
    <p:sldId id="167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FFFF00"/>
    <a:srgbClr val="8E382A"/>
    <a:srgbClr val="FA6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16"/>
    <p:restoredTop sz="96327"/>
  </p:normalViewPr>
  <p:slideViewPr>
    <p:cSldViewPr snapToGrid="0" showGuides="1">
      <p:cViewPr varScale="1">
        <p:scale>
          <a:sx n="111" d="100"/>
          <a:sy n="111" d="100"/>
        </p:scale>
        <p:origin x="75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3C03A5-6848-4113-8538-7B9326DB52C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76EBF9D-44A0-45E6-AA72-76AB7FB2A985}">
      <dgm:prSet/>
      <dgm:spPr/>
      <dgm:t>
        <a:bodyPr/>
        <a:lstStyle/>
        <a:p>
          <a:r>
            <a:rPr lang="en-US" dirty="0"/>
            <a:t>Data Processing</a:t>
          </a:r>
        </a:p>
      </dgm:t>
    </dgm:pt>
    <dgm:pt modelId="{72B73083-0191-471E-BE70-F0A1B20A4A8D}" type="parTrans" cxnId="{7C82FF5A-CC35-4079-89A2-B4E1FF41B4DA}">
      <dgm:prSet/>
      <dgm:spPr/>
      <dgm:t>
        <a:bodyPr/>
        <a:lstStyle/>
        <a:p>
          <a:endParaRPr lang="en-US"/>
        </a:p>
      </dgm:t>
    </dgm:pt>
    <dgm:pt modelId="{743CED76-53B6-4AFC-8927-6250401751B7}" type="sibTrans" cxnId="{7C82FF5A-CC35-4079-89A2-B4E1FF41B4DA}">
      <dgm:prSet/>
      <dgm:spPr/>
      <dgm:t>
        <a:bodyPr/>
        <a:lstStyle/>
        <a:p>
          <a:endParaRPr lang="en-US"/>
        </a:p>
      </dgm:t>
    </dgm:pt>
    <dgm:pt modelId="{AACA2A8B-1CB3-4485-9460-68CAE168BE1A}">
      <dgm:prSet/>
      <dgm:spPr/>
      <dgm:t>
        <a:bodyPr/>
        <a:lstStyle/>
        <a:p>
          <a:r>
            <a:rPr lang="en-US" dirty="0"/>
            <a:t>Results Illustration</a:t>
          </a:r>
        </a:p>
      </dgm:t>
    </dgm:pt>
    <dgm:pt modelId="{C6EF54A6-6E25-43EE-A07C-CF6FD880142D}" type="parTrans" cxnId="{9C8EEDA2-A4F3-42C7-BB39-F305FAC33D3D}">
      <dgm:prSet/>
      <dgm:spPr/>
      <dgm:t>
        <a:bodyPr/>
        <a:lstStyle/>
        <a:p>
          <a:endParaRPr lang="en-US"/>
        </a:p>
      </dgm:t>
    </dgm:pt>
    <dgm:pt modelId="{DC31E60F-3AFC-46F6-901B-6E69AEDF8D85}" type="sibTrans" cxnId="{9C8EEDA2-A4F3-42C7-BB39-F305FAC33D3D}">
      <dgm:prSet/>
      <dgm:spPr/>
      <dgm:t>
        <a:bodyPr/>
        <a:lstStyle/>
        <a:p>
          <a:endParaRPr lang="en-US"/>
        </a:p>
      </dgm:t>
    </dgm:pt>
    <dgm:pt modelId="{311E9741-C3C1-46F6-8FDB-3AEC9EA16CFF}">
      <dgm:prSet/>
      <dgm:spPr/>
      <dgm:t>
        <a:bodyPr/>
        <a:lstStyle/>
        <a:p>
          <a:r>
            <a:rPr lang="en-US" dirty="0"/>
            <a:t>Logic Demonstration</a:t>
          </a:r>
        </a:p>
      </dgm:t>
    </dgm:pt>
    <dgm:pt modelId="{60F22727-F8E7-460A-A47B-4A503B0B321C}" type="parTrans" cxnId="{5026C9B6-5F99-4A39-BF5B-E0013896157A}">
      <dgm:prSet/>
      <dgm:spPr/>
      <dgm:t>
        <a:bodyPr/>
        <a:lstStyle/>
        <a:p>
          <a:endParaRPr lang="en-US"/>
        </a:p>
      </dgm:t>
    </dgm:pt>
    <dgm:pt modelId="{4699EA3A-286F-4210-98E3-6607984B60B2}" type="sibTrans" cxnId="{5026C9B6-5F99-4A39-BF5B-E0013896157A}">
      <dgm:prSet/>
      <dgm:spPr/>
      <dgm:t>
        <a:bodyPr/>
        <a:lstStyle/>
        <a:p>
          <a:endParaRPr lang="en-US"/>
        </a:p>
      </dgm:t>
    </dgm:pt>
    <dgm:pt modelId="{8F256477-A4FA-43D3-9F25-2F1D998B9A51}" type="pres">
      <dgm:prSet presAssocID="{9C3C03A5-6848-4113-8538-7B9326DB52C8}" presName="vert0" presStyleCnt="0">
        <dgm:presLayoutVars>
          <dgm:dir/>
          <dgm:animOne val="branch"/>
          <dgm:animLvl val="lvl"/>
        </dgm:presLayoutVars>
      </dgm:prSet>
      <dgm:spPr/>
    </dgm:pt>
    <dgm:pt modelId="{12B431C1-7E90-498F-90FE-8C3C9529BD85}" type="pres">
      <dgm:prSet presAssocID="{D76EBF9D-44A0-45E6-AA72-76AB7FB2A985}" presName="thickLine" presStyleLbl="alignNode1" presStyleIdx="0" presStyleCnt="3"/>
      <dgm:spPr/>
    </dgm:pt>
    <dgm:pt modelId="{C9581958-AC07-4BE3-BC21-A8BD0BEDA7F6}" type="pres">
      <dgm:prSet presAssocID="{D76EBF9D-44A0-45E6-AA72-76AB7FB2A985}" presName="horz1" presStyleCnt="0"/>
      <dgm:spPr/>
    </dgm:pt>
    <dgm:pt modelId="{2FEB1EBF-C982-405B-804E-F407FC5A683A}" type="pres">
      <dgm:prSet presAssocID="{D76EBF9D-44A0-45E6-AA72-76AB7FB2A985}" presName="tx1" presStyleLbl="revTx" presStyleIdx="0" presStyleCnt="3"/>
      <dgm:spPr/>
    </dgm:pt>
    <dgm:pt modelId="{94E41043-3A1B-4FD7-86CF-CCBE07BAAB35}" type="pres">
      <dgm:prSet presAssocID="{D76EBF9D-44A0-45E6-AA72-76AB7FB2A985}" presName="vert1" presStyleCnt="0"/>
      <dgm:spPr/>
    </dgm:pt>
    <dgm:pt modelId="{3BFC3FA2-C601-4F44-B7A6-FBD58DB60EEF}" type="pres">
      <dgm:prSet presAssocID="{AACA2A8B-1CB3-4485-9460-68CAE168BE1A}" presName="thickLine" presStyleLbl="alignNode1" presStyleIdx="1" presStyleCnt="3"/>
      <dgm:spPr/>
    </dgm:pt>
    <dgm:pt modelId="{DFDAE9F7-A46E-4DB8-A5C2-78DDD22DC927}" type="pres">
      <dgm:prSet presAssocID="{AACA2A8B-1CB3-4485-9460-68CAE168BE1A}" presName="horz1" presStyleCnt="0"/>
      <dgm:spPr/>
    </dgm:pt>
    <dgm:pt modelId="{A4E56990-2A21-49EA-B98F-82D48F7C369B}" type="pres">
      <dgm:prSet presAssocID="{AACA2A8B-1CB3-4485-9460-68CAE168BE1A}" presName="tx1" presStyleLbl="revTx" presStyleIdx="1" presStyleCnt="3"/>
      <dgm:spPr/>
    </dgm:pt>
    <dgm:pt modelId="{D43F5D03-ED82-4B60-AB8D-590E989B5590}" type="pres">
      <dgm:prSet presAssocID="{AACA2A8B-1CB3-4485-9460-68CAE168BE1A}" presName="vert1" presStyleCnt="0"/>
      <dgm:spPr/>
    </dgm:pt>
    <dgm:pt modelId="{5F084360-79C9-4F33-A909-ABD7EA83DB54}" type="pres">
      <dgm:prSet presAssocID="{311E9741-C3C1-46F6-8FDB-3AEC9EA16CFF}" presName="thickLine" presStyleLbl="alignNode1" presStyleIdx="2" presStyleCnt="3"/>
      <dgm:spPr/>
    </dgm:pt>
    <dgm:pt modelId="{76AACAE7-1B78-484E-BB84-D1665F9A62EB}" type="pres">
      <dgm:prSet presAssocID="{311E9741-C3C1-46F6-8FDB-3AEC9EA16CFF}" presName="horz1" presStyleCnt="0"/>
      <dgm:spPr/>
    </dgm:pt>
    <dgm:pt modelId="{59CACB96-0997-4AC8-9281-1F134C89146A}" type="pres">
      <dgm:prSet presAssocID="{311E9741-C3C1-46F6-8FDB-3AEC9EA16CFF}" presName="tx1" presStyleLbl="revTx" presStyleIdx="2" presStyleCnt="3"/>
      <dgm:spPr/>
    </dgm:pt>
    <dgm:pt modelId="{3DE2FA88-47F0-4B79-9645-8D1F1D715CF5}" type="pres">
      <dgm:prSet presAssocID="{311E9741-C3C1-46F6-8FDB-3AEC9EA16CFF}" presName="vert1" presStyleCnt="0"/>
      <dgm:spPr/>
    </dgm:pt>
  </dgm:ptLst>
  <dgm:cxnLst>
    <dgm:cxn modelId="{1276BE2D-382C-4B20-99E5-BE3C620D0D8B}" type="presOf" srcId="{9C3C03A5-6848-4113-8538-7B9326DB52C8}" destId="{8F256477-A4FA-43D3-9F25-2F1D998B9A51}" srcOrd="0" destOrd="0" presId="urn:microsoft.com/office/officeart/2008/layout/LinedList"/>
    <dgm:cxn modelId="{7C82FF5A-CC35-4079-89A2-B4E1FF41B4DA}" srcId="{9C3C03A5-6848-4113-8538-7B9326DB52C8}" destId="{D76EBF9D-44A0-45E6-AA72-76AB7FB2A985}" srcOrd="0" destOrd="0" parTransId="{72B73083-0191-471E-BE70-F0A1B20A4A8D}" sibTransId="{743CED76-53B6-4AFC-8927-6250401751B7}"/>
    <dgm:cxn modelId="{62F5EA8C-D27E-4927-9838-1D781C2168F4}" type="presOf" srcId="{311E9741-C3C1-46F6-8FDB-3AEC9EA16CFF}" destId="{59CACB96-0997-4AC8-9281-1F134C89146A}" srcOrd="0" destOrd="0" presId="urn:microsoft.com/office/officeart/2008/layout/LinedList"/>
    <dgm:cxn modelId="{9C8EEDA2-A4F3-42C7-BB39-F305FAC33D3D}" srcId="{9C3C03A5-6848-4113-8538-7B9326DB52C8}" destId="{AACA2A8B-1CB3-4485-9460-68CAE168BE1A}" srcOrd="1" destOrd="0" parTransId="{C6EF54A6-6E25-43EE-A07C-CF6FD880142D}" sibTransId="{DC31E60F-3AFC-46F6-901B-6E69AEDF8D85}"/>
    <dgm:cxn modelId="{5026C9B6-5F99-4A39-BF5B-E0013896157A}" srcId="{9C3C03A5-6848-4113-8538-7B9326DB52C8}" destId="{311E9741-C3C1-46F6-8FDB-3AEC9EA16CFF}" srcOrd="2" destOrd="0" parTransId="{60F22727-F8E7-460A-A47B-4A503B0B321C}" sibTransId="{4699EA3A-286F-4210-98E3-6607984B60B2}"/>
    <dgm:cxn modelId="{07E7D2DB-0B6F-45E6-A534-8D32BC5C9254}" type="presOf" srcId="{D76EBF9D-44A0-45E6-AA72-76AB7FB2A985}" destId="{2FEB1EBF-C982-405B-804E-F407FC5A683A}" srcOrd="0" destOrd="0" presId="urn:microsoft.com/office/officeart/2008/layout/LinedList"/>
    <dgm:cxn modelId="{22257BF3-8027-4EF4-A429-D5F2051D244A}" type="presOf" srcId="{AACA2A8B-1CB3-4485-9460-68CAE168BE1A}" destId="{A4E56990-2A21-49EA-B98F-82D48F7C369B}" srcOrd="0" destOrd="0" presId="urn:microsoft.com/office/officeart/2008/layout/LinedList"/>
    <dgm:cxn modelId="{29443635-79D0-4560-8AE1-7E90B5CD8A2F}" type="presParOf" srcId="{8F256477-A4FA-43D3-9F25-2F1D998B9A51}" destId="{12B431C1-7E90-498F-90FE-8C3C9529BD85}" srcOrd="0" destOrd="0" presId="urn:microsoft.com/office/officeart/2008/layout/LinedList"/>
    <dgm:cxn modelId="{D8F88F41-2B31-4223-A70F-B0816C49168C}" type="presParOf" srcId="{8F256477-A4FA-43D3-9F25-2F1D998B9A51}" destId="{C9581958-AC07-4BE3-BC21-A8BD0BEDA7F6}" srcOrd="1" destOrd="0" presId="urn:microsoft.com/office/officeart/2008/layout/LinedList"/>
    <dgm:cxn modelId="{01794961-D1C2-4BC4-81EE-B5940A71C353}" type="presParOf" srcId="{C9581958-AC07-4BE3-BC21-A8BD0BEDA7F6}" destId="{2FEB1EBF-C982-405B-804E-F407FC5A683A}" srcOrd="0" destOrd="0" presId="urn:microsoft.com/office/officeart/2008/layout/LinedList"/>
    <dgm:cxn modelId="{545073CF-0F34-4171-BDE1-9F8AD6A3C089}" type="presParOf" srcId="{C9581958-AC07-4BE3-BC21-A8BD0BEDA7F6}" destId="{94E41043-3A1B-4FD7-86CF-CCBE07BAAB35}" srcOrd="1" destOrd="0" presId="urn:microsoft.com/office/officeart/2008/layout/LinedList"/>
    <dgm:cxn modelId="{1D77EAF8-C8EF-4F13-A5CE-9E30C52A36C0}" type="presParOf" srcId="{8F256477-A4FA-43D3-9F25-2F1D998B9A51}" destId="{3BFC3FA2-C601-4F44-B7A6-FBD58DB60EEF}" srcOrd="2" destOrd="0" presId="urn:microsoft.com/office/officeart/2008/layout/LinedList"/>
    <dgm:cxn modelId="{CE7DB279-AAE9-43D3-B3BF-689D7D11A3CE}" type="presParOf" srcId="{8F256477-A4FA-43D3-9F25-2F1D998B9A51}" destId="{DFDAE9F7-A46E-4DB8-A5C2-78DDD22DC927}" srcOrd="3" destOrd="0" presId="urn:microsoft.com/office/officeart/2008/layout/LinedList"/>
    <dgm:cxn modelId="{BC31735E-7195-4D1E-B86C-30E8D9099A8A}" type="presParOf" srcId="{DFDAE9F7-A46E-4DB8-A5C2-78DDD22DC927}" destId="{A4E56990-2A21-49EA-B98F-82D48F7C369B}" srcOrd="0" destOrd="0" presId="urn:microsoft.com/office/officeart/2008/layout/LinedList"/>
    <dgm:cxn modelId="{D9BAC30A-2C8B-4341-8A01-118FC39A6523}" type="presParOf" srcId="{DFDAE9F7-A46E-4DB8-A5C2-78DDD22DC927}" destId="{D43F5D03-ED82-4B60-AB8D-590E989B5590}" srcOrd="1" destOrd="0" presId="urn:microsoft.com/office/officeart/2008/layout/LinedList"/>
    <dgm:cxn modelId="{5BFE209A-0503-47F5-BBF1-4F97666DABD1}" type="presParOf" srcId="{8F256477-A4FA-43D3-9F25-2F1D998B9A51}" destId="{5F084360-79C9-4F33-A909-ABD7EA83DB54}" srcOrd="4" destOrd="0" presId="urn:microsoft.com/office/officeart/2008/layout/LinedList"/>
    <dgm:cxn modelId="{D6DC9B7B-F78B-42FA-91FC-89F4E09DEA13}" type="presParOf" srcId="{8F256477-A4FA-43D3-9F25-2F1D998B9A51}" destId="{76AACAE7-1B78-484E-BB84-D1665F9A62EB}" srcOrd="5" destOrd="0" presId="urn:microsoft.com/office/officeart/2008/layout/LinedList"/>
    <dgm:cxn modelId="{6485F7AD-7338-45C8-B738-93632BA3249E}" type="presParOf" srcId="{76AACAE7-1B78-484E-BB84-D1665F9A62EB}" destId="{59CACB96-0997-4AC8-9281-1F134C89146A}" srcOrd="0" destOrd="0" presId="urn:microsoft.com/office/officeart/2008/layout/LinedList"/>
    <dgm:cxn modelId="{40D8C090-2D30-43CC-B525-0B88B984AF3D}" type="presParOf" srcId="{76AACAE7-1B78-484E-BB84-D1665F9A62EB}" destId="{3DE2FA88-47F0-4B79-9645-8D1F1D715CF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B431C1-7E90-498F-90FE-8C3C9529BD85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B1EBF-C982-405B-804E-F407FC5A683A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t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Data Processing</a:t>
          </a:r>
        </a:p>
      </dsp:txBody>
      <dsp:txXfrm>
        <a:off x="0" y="2703"/>
        <a:ext cx="6900512" cy="1843578"/>
      </dsp:txXfrm>
    </dsp:sp>
    <dsp:sp modelId="{3BFC3FA2-C601-4F44-B7A6-FBD58DB60EEF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56990-2A21-49EA-B98F-82D48F7C369B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t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Results Illustration</a:t>
          </a:r>
        </a:p>
      </dsp:txBody>
      <dsp:txXfrm>
        <a:off x="0" y="1846281"/>
        <a:ext cx="6900512" cy="1843578"/>
      </dsp:txXfrm>
    </dsp:sp>
    <dsp:sp modelId="{5F084360-79C9-4F33-A909-ABD7EA83DB54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ACB96-0997-4AC8-9281-1F134C89146A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t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Logic Demonstration</a:t>
          </a:r>
        </a:p>
      </dsp:txBody>
      <dsp:txXfrm>
        <a:off x="0" y="3689859"/>
        <a:ext cx="6900512" cy="184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F0199-54AD-174B-4FDA-2CA1588B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1075568F-E6C2-E54A-84A8-7173FFC4B1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B8D63EA-4AD0-0872-399B-D1626B54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3531"/>
            <a:ext cx="12192000" cy="130889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14015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F0199-54AD-174B-4FDA-2CA1588B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1075568F-E6C2-E54A-84A8-7173FFC4B1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11E6D-5970-94E2-4A28-94590861F0E6}"/>
              </a:ext>
            </a:extLst>
          </p:cNvPr>
          <p:cNvSpPr txBox="1"/>
          <p:nvPr userDrawn="1"/>
        </p:nvSpPr>
        <p:spPr>
          <a:xfrm>
            <a:off x="4501210" y="2868644"/>
            <a:ext cx="6558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Presenter name</a:t>
            </a:r>
          </a:p>
          <a:p>
            <a:r>
              <a:rPr lang="en-US" dirty="0">
                <a:solidFill>
                  <a:schemeClr val="bg1"/>
                </a:solidFill>
              </a:rPr>
              <a:t>Presenter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7A734F-B0DD-21D2-953E-E5A134E892E8}"/>
              </a:ext>
            </a:extLst>
          </p:cNvPr>
          <p:cNvSpPr/>
          <p:nvPr userDrawn="1"/>
        </p:nvSpPr>
        <p:spPr>
          <a:xfrm>
            <a:off x="1440358" y="1473369"/>
            <a:ext cx="2690649" cy="343688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0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3102-0E62-4C4B-A53A-8DB6B728575C}" type="datetimeFigureOut">
              <a:rPr lang="en-US" smtClean="0"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666C3-DE45-46E2-A7DC-D0F9599325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5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EF5EC-DD57-C7F3-92D2-3ED5CDF6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A68C6-CBCE-7D66-021E-CB02BACE0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D19C47-6C74-3299-9E60-C8460F8EB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1075568F-E6C2-E54A-84A8-7173FFC4B1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0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skell.org/" TargetMode="External"/><Relationship Id="rId2" Type="http://schemas.openxmlformats.org/officeDocument/2006/relationships/hyperlink" Target="https://en.wikipedia.org/wiki/Recursion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upport.microsoft.com/en-us/office/scan-function-d58dfd11-9969-4439-b2dc-e7062724de29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spreadsheetguru.com/dynamic-array-function-lis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laser-licht-lichtshow-lichteffekte-737434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office.com/en-us/f1/topic/bd212d27-1cd1-4321-a34a-ccbf254b8b67?context=%7B%22themeid%22%3A%2215%22%2C%22issasfeedbackenabled%22%3A%22true%22%2C%22isassistedhelpenabled%22%3A%221%22%2C%22isdeeplinkingenabled%22%3A%221%22%2C%22appversionbuild%22%3A%2218025%22%2C%22appversionmajor%22%3A%2216%22%2C%22appversionminor%22%3A%220%22%2C%22appversionupdate%22%3A%2220104%22%2C%22audience%22%3A%22Production%22%2C%22authtype%22%3A%22msa%22%2C%22channel%22%3A%22CC%22%2C%22iscopilotenabled%22%3A%22false%22%2C%22osbuildnumber%22%3A%2222631%22%2C%22osmajorver%22%3A%2210%22%2C%22osminorver%22%3A%220%22%2C%22sessionid%22%3A%22914D6FC4-BDB5-4A8E-937E-5EC62B1621A5%22%2C%22omkt%22%3A%22en-us%22%7D&amp;helpid=xlmain11.chm60703&amp;lcid=1033&amp;ns=EXCEL&amp;uilcid=1033&amp;version=90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byTheActuary/Excel-Lambda-Example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garage/profiles/excel-lab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280224-36B0-0E99-39D7-B891F9C4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9" t="25978" b="9938"/>
          <a:stretch/>
        </p:blipFill>
        <p:spPr>
          <a:xfrm>
            <a:off x="0" y="0"/>
            <a:ext cx="12192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52EF1-EC54-4B4C-C436-CB409B9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FUNCTIONS AND DYNAMIC ARRAYS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57BD97F5-DFBD-2D2F-2A2A-CB3F35C5F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91" t="-7408" r="-3091" b="-10185"/>
          <a:stretch/>
        </p:blipFill>
        <p:spPr>
          <a:xfrm>
            <a:off x="9250911" y="5850872"/>
            <a:ext cx="2527103" cy="800355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00697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400"/>
              <a:t>Version Control of Libraries GitHub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lvl="1"/>
            <a:r>
              <a:rPr lang="en-US" sz="2200"/>
              <a:t>We can track changes to the library over time, so we understand changes.</a:t>
            </a:r>
          </a:p>
          <a:p>
            <a:pPr lvl="1"/>
            <a:r>
              <a:rPr lang="en-US" sz="2200"/>
              <a:t>Can easily collaborate with GitHub and fork libraries</a:t>
            </a:r>
          </a:p>
          <a:p>
            <a:pPr marL="971550" lvl="1" indent="-514350">
              <a:buFont typeface="+mj-lt"/>
              <a:buAutoNum type="arabicPeriod"/>
            </a:pPr>
            <a:endParaRPr lang="en-US" sz="2200"/>
          </a:p>
          <a:p>
            <a:pPr lvl="1"/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5C50F-B47B-D331-3A89-0A914DDEC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156603"/>
            <a:ext cx="10917936" cy="455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6720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Converting Libraries for other Systems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endParaRPr lang="en-US" sz="2200" dirty="0"/>
          </a:p>
          <a:p>
            <a:pPr lvl="1"/>
            <a:r>
              <a:rPr lang="en-US" sz="2800" dirty="0"/>
              <a:t>Typed in to ChatGPT 4.0: Convert Excel Lambdas to C# Followed by Lambda Library Code.</a:t>
            </a:r>
          </a:p>
          <a:p>
            <a:pPr lvl="1"/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30EDB-0170-660D-8BD5-5967DCB3D0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29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48690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7902"/>
            <a:ext cx="10515600" cy="7644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Programming By Numbers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DEA00-B66A-7582-3898-278F93E9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25501"/>
            <a:ext cx="11004550" cy="2660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431BB-2451-4334-C3C7-0FF7611C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581400"/>
            <a:ext cx="11366500" cy="30029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E8C5AA-0651-7481-FA42-45B6203AD36A}"/>
              </a:ext>
            </a:extLst>
          </p:cNvPr>
          <p:cNvSpPr/>
          <p:nvPr/>
        </p:nvSpPr>
        <p:spPr>
          <a:xfrm>
            <a:off x="4347713" y="3821502"/>
            <a:ext cx="715993" cy="2762844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00C1F5-C1AA-629D-DDCC-4322E5AE3B46}"/>
              </a:ext>
            </a:extLst>
          </p:cNvPr>
          <p:cNvCxnSpPr/>
          <p:nvPr/>
        </p:nvCxnSpPr>
        <p:spPr>
          <a:xfrm>
            <a:off x="750498" y="2199736"/>
            <a:ext cx="3597215" cy="2967487"/>
          </a:xfrm>
          <a:prstGeom prst="bentConnector3">
            <a:avLst>
              <a:gd name="adj1" fmla="val -1163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F1BC7E-0A2B-6D86-D690-34C6C0AB072F}"/>
              </a:ext>
            </a:extLst>
          </p:cNvPr>
          <p:cNvSpPr/>
          <p:nvPr/>
        </p:nvSpPr>
        <p:spPr>
          <a:xfrm>
            <a:off x="5063707" y="3726611"/>
            <a:ext cx="638354" cy="28577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EC3138E-9470-A12E-E7AD-F00FCA7A143F}"/>
              </a:ext>
            </a:extLst>
          </p:cNvPr>
          <p:cNvCxnSpPr>
            <a:cxnSpLocks/>
          </p:cNvCxnSpPr>
          <p:nvPr/>
        </p:nvCxnSpPr>
        <p:spPr>
          <a:xfrm>
            <a:off x="838200" y="2294626"/>
            <a:ext cx="4225506" cy="1431985"/>
          </a:xfrm>
          <a:prstGeom prst="bentConnector3">
            <a:avLst>
              <a:gd name="adj1" fmla="val -7571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9E6AEDE-8CD5-5C35-3BF4-702999DEB9CD}"/>
              </a:ext>
            </a:extLst>
          </p:cNvPr>
          <p:cNvSpPr/>
          <p:nvPr/>
        </p:nvSpPr>
        <p:spPr>
          <a:xfrm>
            <a:off x="5702061" y="3581400"/>
            <a:ext cx="5098211" cy="300294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BAF221F-335C-FDE7-F307-6C0F2846ABD3}"/>
              </a:ext>
            </a:extLst>
          </p:cNvPr>
          <p:cNvCxnSpPr>
            <a:cxnSpLocks/>
          </p:cNvCxnSpPr>
          <p:nvPr/>
        </p:nvCxnSpPr>
        <p:spPr>
          <a:xfrm>
            <a:off x="750497" y="2484408"/>
            <a:ext cx="4951564" cy="1096633"/>
          </a:xfrm>
          <a:prstGeom prst="bentConnector3">
            <a:avLst>
              <a:gd name="adj1" fmla="val -2439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FD357C2-3418-2E14-1556-17A5F1C72F06}"/>
              </a:ext>
            </a:extLst>
          </p:cNvPr>
          <p:cNvSpPr/>
          <p:nvPr/>
        </p:nvSpPr>
        <p:spPr>
          <a:xfrm>
            <a:off x="10860657" y="3581041"/>
            <a:ext cx="791593" cy="300294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F9023E-971A-CF96-0A9C-5757900E1A77}"/>
              </a:ext>
            </a:extLst>
          </p:cNvPr>
          <p:cNvCxnSpPr>
            <a:endCxn id="20" idx="0"/>
          </p:cNvCxnSpPr>
          <p:nvPr/>
        </p:nvCxnSpPr>
        <p:spPr>
          <a:xfrm>
            <a:off x="6029864" y="2613804"/>
            <a:ext cx="5226590" cy="96723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7C0630E-9FF0-899D-2661-6E37E88BEEF7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>
            <a:off x="-1147730" y="3365796"/>
            <a:ext cx="3150557" cy="283596"/>
          </a:xfrm>
          <a:prstGeom prst="bentConnector4">
            <a:avLst>
              <a:gd name="adj1" fmla="val -388"/>
              <a:gd name="adj2" fmla="val 1806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C385171-3759-B8F0-B02D-E1516F364F12}"/>
              </a:ext>
            </a:extLst>
          </p:cNvPr>
          <p:cNvSpPr/>
          <p:nvPr/>
        </p:nvSpPr>
        <p:spPr>
          <a:xfrm>
            <a:off x="285750" y="3821502"/>
            <a:ext cx="4061962" cy="2719956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635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5" grpId="0" animBg="1"/>
      <p:bldP spid="20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/>
              <a:t>Why Dynamic Arrays and Lambda Functions?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We separate logic from cell references, which makes logic easier to understand.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We can create a reusable library of components, so other projects move faster.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Free version control of changes.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These libraries can be easily converted to other languages, which will increase turnaround time of new products.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Functions can be tested independent and debugged independent of the actual calculation.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3878033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280224-36B0-0E99-39D7-B891F9C4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9" t="25978" b="9938"/>
          <a:stretch/>
        </p:blipFill>
        <p:spPr>
          <a:xfrm>
            <a:off x="0" y="0"/>
            <a:ext cx="12192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52EF1-EC54-4B4C-C436-CB409B9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How</a:t>
            </a:r>
          </a:p>
        </p:txBody>
      </p:sp>
    </p:spTree>
    <p:extLst>
      <p:ext uri="{BB962C8B-B14F-4D97-AF65-F5344CB8AC3E}">
        <p14:creationId xmlns:p14="http://schemas.microsoft.com/office/powerpoint/2010/main" val="371665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67608-9B13-ABFD-8389-C90D595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600">
                <a:solidFill>
                  <a:schemeClr val="tx1"/>
                </a:solidFill>
              </a:rPr>
              <a:t>Functional Programming Fundamentals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lex maths formulae on a blackboard">
            <a:extLst>
              <a:ext uri="{FF2B5EF4-FFF2-40B4-BE49-F238E27FC236}">
                <a16:creationId xmlns:a16="http://schemas.microsoft.com/office/drawing/2014/main" id="{C14B9C7E-48F5-A162-5BF7-5509C1CE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1" r="642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102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850A8-2FF2-38AE-2953-236CE5C4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Functional Programming Concepts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A47B3-194B-61AE-7A70-38C5FE31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/>
          </a:bodyPr>
          <a:lstStyle/>
          <a:p>
            <a:pPr fontAlgn="base">
              <a:spcBef>
                <a:spcPts val="0"/>
              </a:spcBef>
              <a:spcAft>
                <a:spcPts val="750"/>
              </a:spcAft>
            </a:pPr>
            <a:r>
              <a:rPr lang="en-US" sz="24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central concepts are: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Pure functions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Functions that return the same output for the same input and have no side effects.</a:t>
            </a:r>
          </a:p>
          <a:p>
            <a:pPr marL="97155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Immutability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Corresponds to unchangeable data structures after their creation.</a:t>
            </a:r>
            <a:endParaRPr lang="en-US" b="1" kern="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Higher-order functions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Functions that take other functions as arguments or return functions.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Function composition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Combining functions to create more complex functions.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71550" marR="0" lvl="1" indent="-514350" fontAlgn="base"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Recursion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Due to immutability, there is no concept of a for or while loop like in procedural languages. To iterate over a structure requires </a:t>
            </a:r>
            <a:r>
              <a:rPr lang="en-US" u="sng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recursion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which is a function that calls itself.</a:t>
            </a:r>
          </a:p>
          <a:p>
            <a:pPr fontAlgn="base">
              <a:spcBef>
                <a:spcPts val="0"/>
              </a:spcBef>
              <a:spcAft>
                <a:spcPts val="750"/>
              </a:spcAft>
            </a:pPr>
            <a:r>
              <a:rPr lang="en-US" sz="2400" dirty="0"/>
              <a:t>Modeled after pure functional languages like </a:t>
            </a:r>
            <a:r>
              <a:rPr lang="en-US" sz="2400" dirty="0">
                <a:hlinkClick r:id="rId3"/>
              </a:rPr>
              <a:t>Haskell</a:t>
            </a:r>
            <a:r>
              <a:rPr lang="en-US" sz="2400" dirty="0"/>
              <a:t>.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9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89E852-18AD-65D6-4E09-2AA270234130}"/>
              </a:ext>
            </a:extLst>
          </p:cNvPr>
          <p:cNvCxnSpPr/>
          <p:nvPr/>
        </p:nvCxnSpPr>
        <p:spPr>
          <a:xfrm>
            <a:off x="1362974" y="3429000"/>
            <a:ext cx="90059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629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Lambdas and Recursion – Simple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7" y="1621676"/>
            <a:ext cx="10074217" cy="2021911"/>
          </a:xfrm>
          <a:noFill/>
          <a:ln w="28575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Demonstrates: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Pure functions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Recursion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Higher-order functions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Function composition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824C9-1A5D-0E45-BE0D-6F5679719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3687961"/>
            <a:ext cx="10074217" cy="27403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BAB687-D296-34CD-5642-4A2C4C81FEDA}"/>
              </a:ext>
            </a:extLst>
          </p:cNvPr>
          <p:cNvSpPr/>
          <p:nvPr/>
        </p:nvSpPr>
        <p:spPr>
          <a:xfrm>
            <a:off x="655609" y="4639605"/>
            <a:ext cx="1578634" cy="48307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EEF018-377A-E3C2-216F-AFC20C64620F}"/>
              </a:ext>
            </a:extLst>
          </p:cNvPr>
          <p:cNvSpPr/>
          <p:nvPr/>
        </p:nvSpPr>
        <p:spPr>
          <a:xfrm>
            <a:off x="6840747" y="5840083"/>
            <a:ext cx="1319842" cy="54936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28662D-D6CC-9D43-FF44-AE7458AD8259}"/>
              </a:ext>
            </a:extLst>
          </p:cNvPr>
          <p:cNvSpPr/>
          <p:nvPr/>
        </p:nvSpPr>
        <p:spPr>
          <a:xfrm>
            <a:off x="3608717" y="4698485"/>
            <a:ext cx="155275" cy="29632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16BBC5-87A2-A31B-8FE7-A20F5347AAC1}"/>
              </a:ext>
            </a:extLst>
          </p:cNvPr>
          <p:cNvSpPr/>
          <p:nvPr/>
        </p:nvSpPr>
        <p:spPr>
          <a:xfrm>
            <a:off x="3801374" y="4685077"/>
            <a:ext cx="296174" cy="29632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A27E0-9E00-3623-B3C4-471FDBC99C57}"/>
              </a:ext>
            </a:extLst>
          </p:cNvPr>
          <p:cNvSpPr/>
          <p:nvPr/>
        </p:nvSpPr>
        <p:spPr>
          <a:xfrm>
            <a:off x="3917830" y="4328435"/>
            <a:ext cx="1679276" cy="38827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853D57-959C-A162-E6DD-FA1BE14F9968}"/>
              </a:ext>
            </a:extLst>
          </p:cNvPr>
          <p:cNvSpPr/>
          <p:nvPr/>
        </p:nvSpPr>
        <p:spPr>
          <a:xfrm>
            <a:off x="5664680" y="4337396"/>
            <a:ext cx="1777040" cy="38827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F034F2-882F-DECF-9936-6DF08E48470C}"/>
              </a:ext>
            </a:extLst>
          </p:cNvPr>
          <p:cNvSpPr/>
          <p:nvPr/>
        </p:nvSpPr>
        <p:spPr>
          <a:xfrm>
            <a:off x="3763992" y="5906367"/>
            <a:ext cx="414068" cy="388278"/>
          </a:xfrm>
          <a:prstGeom prst="ellipse">
            <a:avLst/>
          </a:prstGeom>
          <a:noFill/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D61322-A7DD-9DEB-ED25-9A4BD0BCCA08}"/>
              </a:ext>
            </a:extLst>
          </p:cNvPr>
          <p:cNvSpPr/>
          <p:nvPr/>
        </p:nvSpPr>
        <p:spPr>
          <a:xfrm>
            <a:off x="4699956" y="5258543"/>
            <a:ext cx="967599" cy="388278"/>
          </a:xfrm>
          <a:prstGeom prst="ellipse">
            <a:avLst/>
          </a:prstGeom>
          <a:noFill/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230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E0093-A57A-E20C-55D0-8DB9FE5BC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MegaReplace</a:t>
            </a:r>
            <a:r>
              <a:rPr lang="en-US" sz="5400" dirty="0"/>
              <a:t>/Recursion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1A53EA-53E9-4AEE-703E-E09F16A3B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0527" y="2586994"/>
            <a:ext cx="6658253" cy="3833555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E44297-8795-1B84-9AB3-40B0240D4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577" b="1"/>
          <a:stretch/>
        </p:blipFill>
        <p:spPr>
          <a:xfrm>
            <a:off x="178923" y="2714190"/>
            <a:ext cx="4591432" cy="403490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3AE74-8FB0-B5A4-1F5A-BF144CB1044A}"/>
              </a:ext>
            </a:extLst>
          </p:cNvPr>
          <p:cNvSpPr txBox="1"/>
          <p:nvPr/>
        </p:nvSpPr>
        <p:spPr>
          <a:xfrm>
            <a:off x="5269690" y="831832"/>
            <a:ext cx="6658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Popular personality on building Excel functionality.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She built a recursive equation to fix text strings.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 explanation is great, but it can be improved.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C2D7D-BE5A-2928-3EAC-2ADC0DE4909B}"/>
              </a:ext>
            </a:extLst>
          </p:cNvPr>
          <p:cNvSpPr txBox="1"/>
          <p:nvPr/>
        </p:nvSpPr>
        <p:spPr>
          <a:xfrm>
            <a:off x="5150527" y="6506100"/>
            <a:ext cx="6294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MegaReplace</a:t>
            </a:r>
            <a:r>
              <a:rPr lang="en-US" sz="1200" dirty="0"/>
              <a:t> - https://www.youtube.com/watch?v=L7s6Dni1dG8</a:t>
            </a:r>
          </a:p>
        </p:txBody>
      </p:sp>
    </p:spTree>
    <p:extLst>
      <p:ext uri="{BB962C8B-B14F-4D97-AF65-F5344CB8AC3E}">
        <p14:creationId xmlns:p14="http://schemas.microsoft.com/office/powerpoint/2010/main" val="2413745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6981-3324-EDD7-0B99-82C34CEE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9760"/>
          </a:xfrm>
        </p:spPr>
        <p:txBody>
          <a:bodyPr>
            <a:normAutofit fontScale="90000"/>
          </a:bodyPr>
          <a:lstStyle/>
          <a:p>
            <a:r>
              <a:rPr lang="en-US" dirty="0"/>
              <a:t>Purity, Immutability, and Higher-order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5B124-633E-9EFF-06F8-F74CEC08D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4761781"/>
            <a:ext cx="10515600" cy="1905884"/>
          </a:xfrm>
          <a:ln w="19050"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MegaReplace</a:t>
            </a:r>
            <a:r>
              <a:rPr lang="en-US" dirty="0"/>
              <a:t> is not pure. Notice the offsets moving through cells and stops recursion by looking at cell value.</a:t>
            </a:r>
          </a:p>
          <a:p>
            <a:r>
              <a:rPr lang="en-US" dirty="0" err="1">
                <a:highlight>
                  <a:srgbClr val="00FF00"/>
                </a:highlight>
              </a:rPr>
              <a:t>MegaReplaceFix</a:t>
            </a:r>
            <a:r>
              <a:rPr lang="en-US" dirty="0"/>
              <a:t> is pure. The collections were passed to the function and move through immutable ranges by dropping the row. The </a:t>
            </a:r>
            <a:r>
              <a:rPr lang="en-US" dirty="0" err="1"/>
              <a:t>CountA</a:t>
            </a:r>
            <a:r>
              <a:rPr lang="en-US" dirty="0"/>
              <a:t> measures when at the bottom of the array.</a:t>
            </a:r>
          </a:p>
          <a:p>
            <a:r>
              <a:rPr lang="en-US" dirty="0"/>
              <a:t>MegaReplace2 is pure too. It uses a reduction. The map takes two arrays and returns a function that takes a string and returns a string. This array is reduced to correct the string.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254E9-0F6C-1DD3-D688-331446173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89608"/>
            <a:ext cx="10515599" cy="3572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FAC85C-4642-5D1A-2581-1CB233362FD3}"/>
              </a:ext>
            </a:extLst>
          </p:cNvPr>
          <p:cNvSpPr txBox="1"/>
          <p:nvPr/>
        </p:nvSpPr>
        <p:spPr>
          <a:xfrm>
            <a:off x="838198" y="6390666"/>
            <a:ext cx="10640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MegaReplace</a:t>
            </a:r>
            <a:r>
              <a:rPr lang="en-US" sz="1200" dirty="0"/>
              <a:t> - https://www.youtube.com/watch?v=L7s6Dni1dG8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E32855-032F-0698-B079-D3033E10A91A}"/>
              </a:ext>
            </a:extLst>
          </p:cNvPr>
          <p:cNvSpPr/>
          <p:nvPr/>
        </p:nvSpPr>
        <p:spPr>
          <a:xfrm>
            <a:off x="1130060" y="5840083"/>
            <a:ext cx="1570008" cy="27699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11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65DC7A-4367-D7E1-AE58-DCD43A8F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99" r="27899"/>
          <a:stretch/>
        </p:blipFill>
        <p:spPr>
          <a:xfrm>
            <a:off x="7874000" y="0"/>
            <a:ext cx="4318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479CD1-12E9-42C8-7972-5082AD7D7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703" y="653143"/>
            <a:ext cx="7134498" cy="816065"/>
          </a:xfrm>
        </p:spPr>
        <p:txBody>
          <a:bodyPr anchor="t"/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6DD5A-1911-0A60-E870-A7162D87B6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1702" y="1469208"/>
            <a:ext cx="7020198" cy="434739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Why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Cell Reference Hell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Lambda Libraries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GitHub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ChatGPT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How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Functional Fundamentals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Comparing Dependency Patterns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Building your own functional illustration</a:t>
            </a:r>
          </a:p>
          <a:p>
            <a:pPr marL="457200" lvl="1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906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67608-9B13-ABFD-8389-C90D595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Comparing Dependency Patterns</a:t>
            </a:r>
          </a:p>
        </p:txBody>
      </p:sp>
      <p:pic>
        <p:nvPicPr>
          <p:cNvPr id="4" name="Picture 3" descr="Seamless line creating random shapes on a white surface">
            <a:extLst>
              <a:ext uri="{FF2B5EF4-FFF2-40B4-BE49-F238E27FC236}">
                <a16:creationId xmlns:a16="http://schemas.microsoft.com/office/drawing/2014/main" id="{75B62052-5F8E-B511-1DF6-6CDCF70769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2" r="316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2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79CD1-12E9-42C8-7972-5082AD7D7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639193"/>
            <a:ext cx="3692325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Classic Excel – Calculation Tree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6DD5A-1911-0A60-E870-A7162D87B6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38881" y="4482419"/>
            <a:ext cx="3692325" cy="19837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formulas are made Excel will determine the order of operation.</a:t>
            </a:r>
          </a:p>
          <a:p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tree has any leaf that points to itself, then a circular reference occurs.</a:t>
            </a:r>
          </a:p>
          <a:p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Lastly roll all results to the root node.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65E4A-D04C-60C4-768D-5C4D526B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68" y="640080"/>
            <a:ext cx="5649271" cy="5550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6D339-B3B7-CBCD-0CA5-DAE8720D0CE5}"/>
              </a:ext>
            </a:extLst>
          </p:cNvPr>
          <p:cNvSpPr txBox="1"/>
          <p:nvPr/>
        </p:nvSpPr>
        <p:spPr>
          <a:xfrm>
            <a:off x="8210292" y="6230257"/>
            <a:ext cx="323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Ohio National Life Assurance Corporation  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40EAF9-9A51-A402-FF66-1629ED2ADB45}"/>
              </a:ext>
            </a:extLst>
          </p:cNvPr>
          <p:cNvSpPr txBox="1"/>
          <p:nvPr/>
        </p:nvSpPr>
        <p:spPr>
          <a:xfrm>
            <a:off x="8210292" y="6484413"/>
            <a:ext cx="47007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+mj-lt"/>
              </a:rPr>
              <a:t>A member of the Constellation Insurance Inc. family of companies</a:t>
            </a:r>
            <a:endParaRPr lang="en-US" sz="11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4721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82A09-AF2A-6CFA-61DF-D08A4614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Classic Excel Pattern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Dependencies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899F2-2936-2278-3FAF-62D7BA8187F6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map</a:t>
            </a:r>
            <a:r>
              <a:rPr lang="en-US" sz="2000" dirty="0"/>
              <a:t> is a higher-order function that applies a given function to each element of a collection returning the results in a collection of the same type.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scan</a:t>
            </a:r>
            <a:r>
              <a:rPr lang="en-US" sz="2000" dirty="0"/>
              <a:t> is a higher-order function that takes a starting value and applies a function which is used to accumulate successive values. The intermediate values of this accumulation are returned as a collection of the same type.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SCAN documentation: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https://support.microsoft.com/en-us/office/scan-function-d58dfd11-9969-4439-b2dc-e7062724de29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2868E-6202-4EC1-1F55-A2A64F14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60" y="1087433"/>
            <a:ext cx="5458968" cy="3854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5CA5BE-AF31-CBBF-5FF2-F970E43CF12C}"/>
              </a:ext>
            </a:extLst>
          </p:cNvPr>
          <p:cNvSpPr txBox="1"/>
          <p:nvPr/>
        </p:nvSpPr>
        <p:spPr>
          <a:xfrm>
            <a:off x="6096000" y="5513033"/>
            <a:ext cx="545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=B5+C5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SCAN =G5-F5; =H5-G5; =G6-J5; =H6-I6</a:t>
            </a:r>
          </a:p>
        </p:txBody>
      </p:sp>
    </p:spTree>
    <p:extLst>
      <p:ext uri="{BB962C8B-B14F-4D97-AF65-F5344CB8AC3E}">
        <p14:creationId xmlns:p14="http://schemas.microsoft.com/office/powerpoint/2010/main" val="1837616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82A09-AF2A-6CFA-61DF-D08A4614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Array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Excel Pattern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Dependencies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899F2-2936-2278-3FAF-62D7BA8187F6}"/>
              </a:ext>
            </a:extLst>
          </p:cNvPr>
          <p:cNvSpPr txBox="1"/>
          <p:nvPr/>
        </p:nvSpPr>
        <p:spPr>
          <a:xfrm>
            <a:off x="630936" y="2537459"/>
            <a:ext cx="4818888" cy="41651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ea typeface="Times New Roman" panose="02020603050405020304" pitchFamily="18" charset="0"/>
              </a:rPr>
              <a:t>Dynamic Arrays in Excel 365 let you work with a range of values in a single cell.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ea typeface="Times New Roman" panose="02020603050405020304" pitchFamily="18" charset="0"/>
              </a:rPr>
              <a:t>Instead of entering a formula that outputs to a single cell, you can use a formula that "spills" results into neighboring cells automatically.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There are significant concepts to consider:</a:t>
            </a:r>
            <a:endParaRPr lang="en-US" sz="18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 fontAlgn="base">
              <a:lnSpc>
                <a:spcPts val="1560"/>
              </a:lnSpc>
              <a:spcAft>
                <a:spcPts val="75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Spilling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The formula automatically fills cells with multiple values.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 fontAlgn="base">
              <a:lnSpc>
                <a:spcPts val="1560"/>
              </a:lnSpc>
              <a:spcAft>
                <a:spcPts val="75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The output adjusts if the source data or formula changes.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 fontAlgn="base">
              <a:lnSpc>
                <a:spcPts val="1560"/>
              </a:lnSpc>
              <a:spcAft>
                <a:spcPts val="75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Lambda functions can be applied consistently over the entire array.</a:t>
            </a:r>
          </a:p>
          <a:p>
            <a:pPr marL="342900" indent="-342900" fontAlgn="base">
              <a:lnSpc>
                <a:spcPts val="1560"/>
              </a:lnSpc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kern="0" dirty="0">
                <a:ea typeface="Aptos" panose="020B0004020202020204" pitchFamily="34" charset="0"/>
                <a:cs typeface="Times New Roman" panose="02020603050405020304" pitchFamily="18" charset="0"/>
              </a:rPr>
              <a:t>Dynamic Arrays can be seen as super cells.</a:t>
            </a:r>
          </a:p>
          <a:p>
            <a:pPr marL="342900" indent="-342900" fontAlgn="base">
              <a:lnSpc>
                <a:spcPts val="1560"/>
              </a:lnSpc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kern="0" dirty="0">
                <a:ea typeface="Aptos" panose="020B0004020202020204" pitchFamily="34" charset="0"/>
                <a:cs typeface="Times New Roman" panose="02020603050405020304" pitchFamily="18" charset="0"/>
              </a:rPr>
              <a:t>Notice how the dependency always refers to the starting cells of the input and spills into the output dynamic array.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D0072-6B2D-D902-5D83-813194EFC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977" y="584561"/>
            <a:ext cx="5696745" cy="3905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BFD98-E2CB-5E0C-4094-4EC501A8A113}"/>
              </a:ext>
            </a:extLst>
          </p:cNvPr>
          <p:cNvSpPr txBox="1"/>
          <p:nvPr/>
        </p:nvSpPr>
        <p:spPr>
          <a:xfrm>
            <a:off x="5851976" y="4704681"/>
            <a:ext cx="5696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=MAP($C$5:$C$21,D5:D21,LAMBDA(</a:t>
            </a:r>
            <a:r>
              <a:rPr lang="es-ES" dirty="0" err="1"/>
              <a:t>x,y,x+y</a:t>
            </a:r>
            <a:r>
              <a:rPr lang="es-ES" dirty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=SCAN($G$5,$H$5#,LAMBDA(acc,curr,curr-acc))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Dynamic Array Function Documentation: </a:t>
            </a: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https://www.thespreadsheetguru.com/dynamic-array-function-list/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6500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0B048-8632-42BB-9EB4-D544D42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694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Complicated Dependencies in Classic Excel Illustrations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B33F70-CED4-A568-D84B-397879C3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0" b="48553"/>
          <a:stretch/>
        </p:blipFill>
        <p:spPr>
          <a:xfrm>
            <a:off x="854015" y="1328622"/>
            <a:ext cx="10583173" cy="2202911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1902D1-FC67-CC65-4B56-53368D137563}"/>
              </a:ext>
            </a:extLst>
          </p:cNvPr>
          <p:cNvCxnSpPr/>
          <p:nvPr/>
        </p:nvCxnSpPr>
        <p:spPr>
          <a:xfrm>
            <a:off x="2689934" y="2084604"/>
            <a:ext cx="0" cy="31959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140EB3-58A7-4CD6-1DBA-3DF4822C59D4}"/>
              </a:ext>
            </a:extLst>
          </p:cNvPr>
          <p:cNvCxnSpPr>
            <a:cxnSpLocks/>
          </p:cNvCxnSpPr>
          <p:nvPr/>
        </p:nvCxnSpPr>
        <p:spPr>
          <a:xfrm>
            <a:off x="2689934" y="2084604"/>
            <a:ext cx="3227787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81FA42-00EA-BF3B-8122-AE957EF7E92F}"/>
              </a:ext>
            </a:extLst>
          </p:cNvPr>
          <p:cNvCxnSpPr>
            <a:cxnSpLocks/>
          </p:cNvCxnSpPr>
          <p:nvPr/>
        </p:nvCxnSpPr>
        <p:spPr>
          <a:xfrm>
            <a:off x="8712679" y="2084604"/>
            <a:ext cx="0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841500-20A8-37AF-0920-322FE92A1D45}"/>
              </a:ext>
            </a:extLst>
          </p:cNvPr>
          <p:cNvCxnSpPr>
            <a:cxnSpLocks/>
          </p:cNvCxnSpPr>
          <p:nvPr/>
        </p:nvCxnSpPr>
        <p:spPr>
          <a:xfrm flipH="1">
            <a:off x="5986732" y="2084604"/>
            <a:ext cx="2725947" cy="319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85B7C4-7053-02C1-1D0D-092779663C79}"/>
              </a:ext>
            </a:extLst>
          </p:cNvPr>
          <p:cNvCxnSpPr>
            <a:cxnSpLocks/>
          </p:cNvCxnSpPr>
          <p:nvPr/>
        </p:nvCxnSpPr>
        <p:spPr>
          <a:xfrm flipV="1">
            <a:off x="5917721" y="2378322"/>
            <a:ext cx="2794958" cy="258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90C6B12-FA94-3B3A-0439-4F70B0C215DE}"/>
              </a:ext>
            </a:extLst>
          </p:cNvPr>
          <p:cNvCxnSpPr>
            <a:cxnSpLocks/>
          </p:cNvCxnSpPr>
          <p:nvPr/>
        </p:nvCxnSpPr>
        <p:spPr>
          <a:xfrm>
            <a:off x="2769079" y="2404200"/>
            <a:ext cx="3217653" cy="2685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F88B388-7E7A-5D96-8F7E-03F1BA0769E9}"/>
              </a:ext>
            </a:extLst>
          </p:cNvPr>
          <p:cNvCxnSpPr>
            <a:cxnSpLocks/>
          </p:cNvCxnSpPr>
          <p:nvPr/>
        </p:nvCxnSpPr>
        <p:spPr>
          <a:xfrm>
            <a:off x="2687057" y="2404200"/>
            <a:ext cx="0" cy="31959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8035E0-0342-38C4-49B7-626C43C214E8}"/>
              </a:ext>
            </a:extLst>
          </p:cNvPr>
          <p:cNvSpPr txBox="1"/>
          <p:nvPr/>
        </p:nvSpPr>
        <p:spPr>
          <a:xfrm>
            <a:off x="838199" y="3557410"/>
            <a:ext cx="10583173" cy="23083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Notice the </a:t>
            </a:r>
            <a:r>
              <a:rPr lang="en-US" sz="2400" dirty="0">
                <a:solidFill>
                  <a:srgbClr val="FF0000"/>
                </a:solidFill>
              </a:rPr>
              <a:t>Functional Triangle </a:t>
            </a:r>
            <a:r>
              <a:rPr lang="en-US" sz="2400" dirty="0"/>
              <a:t>that causes the circular reference when only using dynamic arrays and lambda helper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very common pattern with annuities due to the interaction between benefit bases and account 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pattern will force you to create a lambda library by consolidating logic between columns.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424C498-019D-7B73-1B73-797C3F522D9C}"/>
              </a:ext>
            </a:extLst>
          </p:cNvPr>
          <p:cNvCxnSpPr/>
          <p:nvPr/>
        </p:nvCxnSpPr>
        <p:spPr>
          <a:xfrm flipH="1">
            <a:off x="5986732" y="2430078"/>
            <a:ext cx="2665562" cy="24269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F80A8D2-235B-ECD0-BE90-7F13F4F18D1E}"/>
              </a:ext>
            </a:extLst>
          </p:cNvPr>
          <p:cNvCxnSpPr>
            <a:cxnSpLocks/>
          </p:cNvCxnSpPr>
          <p:nvPr/>
        </p:nvCxnSpPr>
        <p:spPr>
          <a:xfrm>
            <a:off x="8712679" y="2430078"/>
            <a:ext cx="0" cy="29371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99AFEEC-038D-F2ED-9471-1AD8D2DA2039}"/>
              </a:ext>
            </a:extLst>
          </p:cNvPr>
          <p:cNvCxnSpPr/>
          <p:nvPr/>
        </p:nvCxnSpPr>
        <p:spPr>
          <a:xfrm>
            <a:off x="5986732" y="2672773"/>
            <a:ext cx="2665562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0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0FCDD-D1FE-40CF-D9E0-972D6F1A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Complicated VA Prospectus </a:t>
            </a:r>
            <a:r>
              <a:rPr lang="en-US" b="1"/>
              <a:t>Classical</a:t>
            </a:r>
            <a:r>
              <a:rPr lang="en-US"/>
              <a:t> Dependencies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A1471-F887-34B7-A2ED-E146A21C5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2" y="5060271"/>
            <a:ext cx="10714608" cy="157344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Very complicated inner relationship among the dependencies even in this simplified example.</a:t>
            </a:r>
          </a:p>
          <a:p>
            <a:r>
              <a:rPr lang="en-US" dirty="0"/>
              <a:t>Even though complicated, there are no circular references in this classic Excel implementation.</a:t>
            </a:r>
          </a:p>
          <a:p>
            <a:r>
              <a:rPr lang="en-US" dirty="0"/>
              <a:t>Follows the SCAN and Death V dependency patterns.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BCEB2-E784-4039-DB2E-2F6B4E96E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1" y="1887572"/>
            <a:ext cx="10634710" cy="308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74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F6E14-2E72-D140-54A7-ADB53B7D4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FE81-90FF-B10A-8177-9A418FFDD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902"/>
            <a:ext cx="10515600" cy="7644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Programming By Numbers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95BA5-5FEB-D75E-6366-E5FAE4E5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25501"/>
            <a:ext cx="11004550" cy="2660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0F994-1183-A31B-AE67-815DC1B43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581400"/>
            <a:ext cx="11366500" cy="30029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C5FE58-F955-4628-9F1D-9B3325772068}"/>
              </a:ext>
            </a:extLst>
          </p:cNvPr>
          <p:cNvSpPr/>
          <p:nvPr/>
        </p:nvSpPr>
        <p:spPr>
          <a:xfrm>
            <a:off x="4347713" y="3821502"/>
            <a:ext cx="715993" cy="2762844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7520700-8CA3-8465-C267-9B74FF0C1ABD}"/>
              </a:ext>
            </a:extLst>
          </p:cNvPr>
          <p:cNvCxnSpPr/>
          <p:nvPr/>
        </p:nvCxnSpPr>
        <p:spPr>
          <a:xfrm>
            <a:off x="750498" y="2199736"/>
            <a:ext cx="3597215" cy="2967487"/>
          </a:xfrm>
          <a:prstGeom prst="bentConnector3">
            <a:avLst>
              <a:gd name="adj1" fmla="val -1163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B6E2576-E48B-E0E8-0A6A-D9A092E1E8BB}"/>
              </a:ext>
            </a:extLst>
          </p:cNvPr>
          <p:cNvSpPr/>
          <p:nvPr/>
        </p:nvSpPr>
        <p:spPr>
          <a:xfrm>
            <a:off x="5063707" y="3726611"/>
            <a:ext cx="638354" cy="28577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9288E60-7FFC-9819-A70B-6437CA3C5AA5}"/>
              </a:ext>
            </a:extLst>
          </p:cNvPr>
          <p:cNvCxnSpPr>
            <a:cxnSpLocks/>
          </p:cNvCxnSpPr>
          <p:nvPr/>
        </p:nvCxnSpPr>
        <p:spPr>
          <a:xfrm>
            <a:off x="838200" y="2294626"/>
            <a:ext cx="4225506" cy="1431985"/>
          </a:xfrm>
          <a:prstGeom prst="bentConnector3">
            <a:avLst>
              <a:gd name="adj1" fmla="val -7571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6197C6E-6DC2-2957-68CE-8977CFAD1435}"/>
              </a:ext>
            </a:extLst>
          </p:cNvPr>
          <p:cNvSpPr/>
          <p:nvPr/>
        </p:nvSpPr>
        <p:spPr>
          <a:xfrm>
            <a:off x="5702061" y="3581400"/>
            <a:ext cx="5098211" cy="300294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8BD63CD-5AC7-0EE7-320E-778524A72ACF}"/>
              </a:ext>
            </a:extLst>
          </p:cNvPr>
          <p:cNvCxnSpPr>
            <a:cxnSpLocks/>
          </p:cNvCxnSpPr>
          <p:nvPr/>
        </p:nvCxnSpPr>
        <p:spPr>
          <a:xfrm>
            <a:off x="750497" y="2484408"/>
            <a:ext cx="4951564" cy="1096633"/>
          </a:xfrm>
          <a:prstGeom prst="bentConnector3">
            <a:avLst>
              <a:gd name="adj1" fmla="val -2439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4D5CDC4-5E7C-4051-1F74-4665303927B3}"/>
              </a:ext>
            </a:extLst>
          </p:cNvPr>
          <p:cNvSpPr/>
          <p:nvPr/>
        </p:nvSpPr>
        <p:spPr>
          <a:xfrm>
            <a:off x="10860657" y="3581041"/>
            <a:ext cx="791593" cy="300294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E000AE-32CF-1AD4-502F-80DB9DA604DD}"/>
              </a:ext>
            </a:extLst>
          </p:cNvPr>
          <p:cNvCxnSpPr>
            <a:endCxn id="20" idx="0"/>
          </p:cNvCxnSpPr>
          <p:nvPr/>
        </p:nvCxnSpPr>
        <p:spPr>
          <a:xfrm>
            <a:off x="6029864" y="2613804"/>
            <a:ext cx="5226590" cy="96723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9CD87A4-AD62-1F33-F0DF-EA2928D48432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>
            <a:off x="-1147730" y="3365796"/>
            <a:ext cx="3150557" cy="283596"/>
          </a:xfrm>
          <a:prstGeom prst="bentConnector4">
            <a:avLst>
              <a:gd name="adj1" fmla="val -388"/>
              <a:gd name="adj2" fmla="val 1806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764B7F3-FA5B-20C8-1A33-FE7998DBD2B2}"/>
              </a:ext>
            </a:extLst>
          </p:cNvPr>
          <p:cNvSpPr/>
          <p:nvPr/>
        </p:nvSpPr>
        <p:spPr>
          <a:xfrm>
            <a:off x="285750" y="3821502"/>
            <a:ext cx="4061962" cy="2719956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3527DF-154B-F73D-4CB9-CFDFC4DA5422}"/>
              </a:ext>
            </a:extLst>
          </p:cNvPr>
          <p:cNvSpPr/>
          <p:nvPr/>
        </p:nvSpPr>
        <p:spPr>
          <a:xfrm>
            <a:off x="569347" y="1216325"/>
            <a:ext cx="1345717" cy="474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76EAEA-AAB2-B6A3-41F6-5F63BDE4BC60}"/>
              </a:ext>
            </a:extLst>
          </p:cNvPr>
          <p:cNvSpPr/>
          <p:nvPr/>
        </p:nvSpPr>
        <p:spPr>
          <a:xfrm>
            <a:off x="2924355" y="2404379"/>
            <a:ext cx="1949570" cy="209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7D678A-913F-D2AF-5D77-B9372D59D61C}"/>
              </a:ext>
            </a:extLst>
          </p:cNvPr>
          <p:cNvSpPr/>
          <p:nvPr/>
        </p:nvSpPr>
        <p:spPr>
          <a:xfrm>
            <a:off x="4942937" y="2484407"/>
            <a:ext cx="595222" cy="209425"/>
          </a:xfrm>
          <a:prstGeom prst="rect">
            <a:avLst/>
          </a:prstGeom>
          <a:noFill/>
          <a:ln w="38100">
            <a:solidFill>
              <a:srgbClr val="FA6A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714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5" grpId="0" animBg="1"/>
      <p:bldP spid="20" grpId="0" animBg="1"/>
      <p:bldP spid="18" grpId="0" animBg="1"/>
      <p:bldP spid="4" grpId="0" animBg="1"/>
      <p:bldP spid="10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6E7-267A-4DFF-E007-9203CF66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Complicated VA Prospectus </a:t>
            </a:r>
            <a:br>
              <a:rPr lang="en-US" dirty="0"/>
            </a:br>
            <a:r>
              <a:rPr lang="en-US" b="1" dirty="0"/>
              <a:t>Dynamic Arrays</a:t>
            </a:r>
            <a:r>
              <a:rPr lang="en-US" dirty="0"/>
              <a:t> Dependencies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3396C-2205-0415-8AA3-25D643F0E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02" y="4485735"/>
            <a:ext cx="10679098" cy="1691227"/>
          </a:xfrm>
        </p:spPr>
        <p:txBody>
          <a:bodyPr>
            <a:normAutofit/>
          </a:bodyPr>
          <a:lstStyle/>
          <a:p>
            <a:r>
              <a:rPr lang="en-US" dirty="0"/>
              <a:t>See how the Illustration with dynamic arrays follow the pattern after logic has been extracted into the library.</a:t>
            </a:r>
          </a:p>
          <a:p>
            <a:r>
              <a:rPr lang="en-US" dirty="0"/>
              <a:t>Bad News: Requires a little more programming chops.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6D988-2314-68EE-78B4-57B1240D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02" y="1955093"/>
            <a:ext cx="10813003" cy="245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67608-9B13-ABFD-8389-C90D595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Understanding Scan and Building Your </a:t>
            </a:r>
            <a:r>
              <a:rPr lang="en-US" sz="4100" dirty="0">
                <a:solidFill>
                  <a:schemeClr val="tx1"/>
                </a:solidFill>
              </a:rPr>
              <a:t>O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wn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lines and curves on a black background&#10;&#10;Description automatically generated">
            <a:extLst>
              <a:ext uri="{FF2B5EF4-FFF2-40B4-BE49-F238E27FC236}">
                <a16:creationId xmlns:a16="http://schemas.microsoft.com/office/drawing/2014/main" id="{01F499A9-83D7-A365-3861-9031D6BA2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54296" y="673730"/>
            <a:ext cx="7214616" cy="548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3B61B-8668-4519-8609-EFD1D355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/>
              <a:t>SCAN Function Details and Limitations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E9D46-324F-01A6-DF78-BEC991F49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1700" b="1"/>
              <a:t>SCAN function</a:t>
            </a:r>
          </a:p>
          <a:p>
            <a:pPr lvl="1"/>
            <a:r>
              <a:rPr lang="en-US" sz="1700"/>
              <a:t>Scans an array by applying a </a:t>
            </a:r>
            <a:r>
              <a:rPr lang="en-US" sz="1700">
                <a:hlinkClick r:id="rId2"/>
              </a:rPr>
              <a:t>LAMBDA </a:t>
            </a:r>
            <a:r>
              <a:rPr lang="en-US" sz="1700"/>
              <a:t>to each value and returns an array that has each intermediate value.  </a:t>
            </a:r>
          </a:p>
          <a:p>
            <a:r>
              <a:rPr lang="en-US" sz="1700" b="1"/>
              <a:t>Syntax</a:t>
            </a:r>
          </a:p>
          <a:p>
            <a:pPr lvl="1"/>
            <a:r>
              <a:rPr lang="en-US" sz="1700"/>
              <a:t>=SCAN ([initial_value], array, lambda(accumulator, value, body))</a:t>
            </a:r>
          </a:p>
          <a:p>
            <a:pPr lvl="2"/>
            <a:r>
              <a:rPr lang="en-US" sz="1700"/>
              <a:t>Example  =SCAN(1, A1:C2, LAMBDA(a,b,a*b))</a:t>
            </a:r>
          </a:p>
          <a:p>
            <a:pPr lvl="1"/>
            <a:r>
              <a:rPr lang="en-US" sz="1700"/>
              <a:t>The SCAN function syntax has the following arguments and parameters: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700" b="1">
                <a:effectLst/>
              </a:rPr>
              <a:t>[initial_value]</a:t>
            </a:r>
            <a:r>
              <a:rPr lang="en-US" sz="1700">
                <a:effectLst/>
              </a:rPr>
              <a:t>      Sets the starting value for the accumulator.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700" b="1">
                <a:effectLst/>
              </a:rPr>
              <a:t>array   </a:t>
            </a:r>
            <a:r>
              <a:rPr lang="en-US" sz="1700">
                <a:effectLst/>
              </a:rPr>
              <a:t>   An array to be scanned.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700" b="1">
                <a:effectLst/>
              </a:rPr>
              <a:t>lambda   </a:t>
            </a:r>
            <a:r>
              <a:rPr lang="en-US" sz="1700">
                <a:effectLst/>
              </a:rPr>
              <a:t>   A LAMBDA that is called to reduce the array. The LAMBDA takes three parameters: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1700" b="1">
                <a:effectLst/>
              </a:rPr>
              <a:t>accumulator </a:t>
            </a:r>
            <a:r>
              <a:rPr lang="en-US" sz="1700">
                <a:effectLst/>
              </a:rPr>
              <a:t>   The value totaled up and returned as the final result.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1700" b="1">
                <a:effectLst/>
              </a:rPr>
              <a:t>value </a:t>
            </a:r>
            <a:r>
              <a:rPr lang="en-US" sz="1700">
                <a:effectLst/>
              </a:rPr>
              <a:t>    The current value from the array.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1700" b="1">
                <a:effectLst/>
              </a:rPr>
              <a:t>body </a:t>
            </a:r>
            <a:r>
              <a:rPr lang="en-US" sz="1700">
                <a:effectLst/>
              </a:rPr>
              <a:t>    The calculation applied to each element in the array.</a:t>
            </a:r>
          </a:p>
          <a:p>
            <a:pPr marL="1200150" lvl="2" indent="-285750"/>
            <a:endParaRPr lang="en-US" sz="1700">
              <a:effectLst/>
            </a:endParaRP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906932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280224-36B0-0E99-39D7-B891F9C4E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9" t="25978" b="9938"/>
          <a:stretch/>
        </p:blipFill>
        <p:spPr>
          <a:xfrm>
            <a:off x="0" y="0"/>
            <a:ext cx="12192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52EF1-EC54-4B4C-C436-CB409B9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Why</a:t>
            </a:r>
          </a:p>
        </p:txBody>
      </p:sp>
    </p:spTree>
    <p:extLst>
      <p:ext uri="{BB962C8B-B14F-4D97-AF65-F5344CB8AC3E}">
        <p14:creationId xmlns:p14="http://schemas.microsoft.com/office/powerpoint/2010/main" val="83296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C6B69-25AA-3F5D-30F5-1F1F2004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25" y="741872"/>
            <a:ext cx="11740550" cy="6049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24284-7E4E-D915-0D5E-E5C292308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66585"/>
            <a:ext cx="6163624" cy="74128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Building your own Scan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EC97B8-B7C2-575C-A6A7-FD09F8302767}"/>
              </a:ext>
            </a:extLst>
          </p:cNvPr>
          <p:cNvSpPr/>
          <p:nvPr/>
        </p:nvSpPr>
        <p:spPr>
          <a:xfrm>
            <a:off x="807868" y="4447713"/>
            <a:ext cx="8123068" cy="1589103"/>
          </a:xfrm>
          <a:prstGeom prst="rect">
            <a:avLst/>
          </a:prstGeom>
          <a:noFill/>
          <a:ln w="57150">
            <a:solidFill>
              <a:srgbClr val="FA6A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87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730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Upgrading Maps to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Dynamic Arrays and Lambda functions.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4548" y="1398588"/>
            <a:ext cx="11206553" cy="2030412"/>
          </a:xfrm>
          <a:noFill/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Call of Function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4432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LET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starting_values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HSTACK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8250DF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Initial_Premium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8250DF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Initial_Premium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8250DF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Initial_Premium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,),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iterating_over_values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HSTACK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($A9#,$C9#,$D$9#,$E9#,$F9#,$B9#,</a:t>
            </a:r>
            <a:r>
              <a:rPr lang="en-US" sz="16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SEQUENCE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250DF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Periods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,,</a:t>
            </a:r>
            <a:r>
              <a:rPr lang="en-US" sz="1600" b="0" dirty="0">
                <a:solidFill>
                  <a:srgbClr val="8250DF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MawRate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),</a:t>
            </a:r>
            <a:r>
              <a:rPr lang="en-US" sz="16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SEQUENCE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250DF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Periods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,,</a:t>
            </a:r>
            <a:r>
              <a:rPr lang="en-US" sz="1600" b="0" dirty="0" err="1">
                <a:solidFill>
                  <a:srgbClr val="8250DF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IncCredRate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maximiumAllowableWdFunction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9286E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VA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8250DF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MawStack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homegrownSCANfunction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9286E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Utils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8250DF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MulitSCAN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homegrownSCANfunction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 </a:t>
            </a:r>
            <a:r>
              <a:rPr lang="en-US" sz="16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starting_values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iterating_over_values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maximiumAllowableWdFunction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endParaRPr lang="en-US" sz="20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17A347-92E3-C645-EE2B-BD511AC3C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3429000"/>
            <a:ext cx="11687175" cy="32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E5E7D-512B-DF9A-DEBF-F85BFCB4DC79}"/>
              </a:ext>
            </a:extLst>
          </p:cNvPr>
          <p:cNvSpPr txBox="1"/>
          <p:nvPr/>
        </p:nvSpPr>
        <p:spPr>
          <a:xfrm>
            <a:off x="8844390" y="73025"/>
            <a:ext cx="288663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More mathematical and easier for actuaries and everyone to comprehend.</a:t>
            </a:r>
          </a:p>
        </p:txBody>
      </p:sp>
    </p:spTree>
    <p:extLst>
      <p:ext uri="{BB962C8B-B14F-4D97-AF65-F5344CB8AC3E}">
        <p14:creationId xmlns:p14="http://schemas.microsoft.com/office/powerpoint/2010/main" val="2641045421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65DC7A-4367-D7E1-AE58-DCD43A8F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99" r="27899"/>
          <a:stretch/>
        </p:blipFill>
        <p:spPr>
          <a:xfrm>
            <a:off x="7874000" y="0"/>
            <a:ext cx="4318000" cy="688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479CD1-12E9-42C8-7972-5082AD7D7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552" y="228814"/>
            <a:ext cx="7134498" cy="816065"/>
          </a:xfrm>
        </p:spPr>
        <p:txBody>
          <a:bodyPr anchor="t"/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6DD5A-1911-0A60-E870-A7162D87B6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1702" y="998071"/>
            <a:ext cx="7020198" cy="5331011"/>
          </a:xfrm>
        </p:spPr>
        <p:txBody>
          <a:bodyPr>
            <a:normAutofit fontScale="77500" lnSpcReduction="20000"/>
          </a:bodyPr>
          <a:lstStyle/>
          <a:p>
            <a:pPr marL="342900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bad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It will require actuaries to increase their programming chops,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but extremely doable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Purely functional programming is a very different mindset than the imperative mindset of VBA.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good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By relying only on lambda functions and dynamic arrays, we can greatly speed up the ability to communicate complicated logic to other interested parties.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 can easily read, translate, and version control business logic of the Excel code.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Reads far more mathematical and easier to relate to actuarial textbooks.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Given we are more accustomed to functional programming, I think it will give us 10X speed up for creating illustrations due to reusability of lambda libraries.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tradeoff is worth it because it will increase the problem-solving capabilities of everyone involved. 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Learning different programming paradigms is always 	worth the effort.</a:t>
            </a:r>
          </a:p>
          <a:p>
            <a:pPr marL="800100" lvl="1" indent="-3429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new paradigm forces you into better programming habits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6A01F-3033-3D67-6137-A556DE9CD1D9}"/>
              </a:ext>
            </a:extLst>
          </p:cNvPr>
          <p:cNvSpPr txBox="1"/>
          <p:nvPr/>
        </p:nvSpPr>
        <p:spPr>
          <a:xfrm>
            <a:off x="561702" y="6254151"/>
            <a:ext cx="6727619" cy="37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https://github.com/RubyTheActuary/Excel-Lambda-Examples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222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A8F4B-8672-BBD3-3E32-EEBC7F7A0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Uses of Excel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3224C6-2E35-972E-3AC6-335AA5BD26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266631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545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01A44-494F-4AD9-9AF5-931F7F98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Business Use Case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BEE98AA-52D8-BAC9-C285-6E695003B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Third party does illustration for agents.</a:t>
            </a:r>
          </a:p>
          <a:p>
            <a:r>
              <a:rPr lang="en-US" sz="2200" dirty="0"/>
              <a:t>We throw a spreadsheet over the wall to display logic of new products.</a:t>
            </a:r>
          </a:p>
          <a:p>
            <a:r>
              <a:rPr lang="en-US" sz="2200" dirty="0"/>
              <a:t>Spreadsheet has grown in complexity over the years to accommodate all new product ideas.</a:t>
            </a:r>
          </a:p>
          <a:p>
            <a:r>
              <a:rPr lang="en-US" sz="2200" dirty="0"/>
              <a:t>People complain at lead time required to get third party to implement illustration.</a:t>
            </a:r>
          </a:p>
          <a:p>
            <a:r>
              <a:rPr lang="en-US" sz="2200" b="1" dirty="0"/>
              <a:t>Problem</a:t>
            </a:r>
            <a:r>
              <a:rPr lang="en-US" sz="2200" dirty="0"/>
              <a:t>: Logic is convoluted and scattered throughout a large spreadsheet.</a:t>
            </a:r>
          </a:p>
          <a:p>
            <a:pPr lvl="1"/>
            <a:r>
              <a:rPr lang="en-US" sz="2200" dirty="0"/>
              <a:t>Regardless if third party or not, it will take them a long time to find changes and parse logic!</a:t>
            </a:r>
          </a:p>
          <a:p>
            <a:r>
              <a:rPr lang="en-US" sz="2200" b="1" dirty="0"/>
              <a:t>Solution</a:t>
            </a:r>
            <a:r>
              <a:rPr lang="en-US" sz="2200" dirty="0"/>
              <a:t>: Find a way to make the logic transparent to the users downstream. </a:t>
            </a:r>
          </a:p>
          <a:p>
            <a:pPr lvl="1"/>
            <a:r>
              <a:rPr lang="en-US" dirty="0"/>
              <a:t>This should reduce the lead time required and improve accuracy of the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375939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Eliminating Cell Reference 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987" y="1576925"/>
            <a:ext cx="7343589" cy="824193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Withdrawal Penalty - Classic</a:t>
            </a:r>
          </a:p>
          <a:p>
            <a:pPr marL="914400" lvl="2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($C9 &lt;&gt;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($F9,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1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MAX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$C9 - $P8) / ($D8 - $P8),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$C9 / $D9), </a:t>
            </a:r>
            <a:r>
              <a:rPr lang="en-US" sz="1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</a:t>
            </a:r>
          </a:p>
          <a:p>
            <a:pPr marL="914400" lvl="2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5EBDA-A6EF-3B82-0C52-45811210F208}"/>
              </a:ext>
            </a:extLst>
          </p:cNvPr>
          <p:cNvSpPr txBox="1">
            <a:spLocks/>
          </p:cNvSpPr>
          <p:nvPr/>
        </p:nvSpPr>
        <p:spPr>
          <a:xfrm>
            <a:off x="891987" y="3429000"/>
            <a:ext cx="7343589" cy="3063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Withdrawal Penalty - Map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MAP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     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8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   $P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8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 $C9   ,$D9,    $F9     ,  $P9,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4432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LAMBDA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isActivated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C4432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noWd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&lt;&gt;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    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isActivated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E"/>
                </a:highlight>
                <a:latin typeface="Consolas" panose="020B0609020204030204" pitchFamily="49" charset="0"/>
              </a:rPr>
              <a:t>                      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>
                <a:solidFill>
                  <a:srgbClr val="033D8B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MAX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 / (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prevMAWA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), 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         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-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WdTaken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/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Cv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), 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             </a:t>
            </a:r>
            <a:r>
              <a:rPr lang="en-US" sz="2000" b="0" dirty="0" err="1">
                <a:solidFill>
                  <a:srgbClr val="0969DA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noWd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 )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)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15DEB23F-AD30-D801-6078-C5AE51F42510}"/>
              </a:ext>
            </a:extLst>
          </p:cNvPr>
          <p:cNvSpPr/>
          <p:nvPr/>
        </p:nvSpPr>
        <p:spPr>
          <a:xfrm>
            <a:off x="8510493" y="3450015"/>
            <a:ext cx="3490259" cy="769374"/>
          </a:xfrm>
          <a:prstGeom prst="borderCallout1">
            <a:avLst>
              <a:gd name="adj1" fmla="val 815"/>
              <a:gd name="adj2" fmla="val 57"/>
              <a:gd name="adj3" fmla="val 45500"/>
              <a:gd name="adj4" fmla="val -4227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Mapping a cell references to Lambda parameters.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A321D5DA-C87F-4C52-98C6-F5054F0CF2DE}"/>
              </a:ext>
            </a:extLst>
          </p:cNvPr>
          <p:cNvSpPr/>
          <p:nvPr/>
        </p:nvSpPr>
        <p:spPr>
          <a:xfrm>
            <a:off x="8510493" y="4282144"/>
            <a:ext cx="3490259" cy="907022"/>
          </a:xfrm>
          <a:prstGeom prst="borderCallout1">
            <a:avLst>
              <a:gd name="adj1" fmla="val 815"/>
              <a:gd name="adj2" fmla="val 57"/>
              <a:gd name="adj3" fmla="val 52453"/>
              <a:gd name="adj4" fmla="val -3936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logic is separated from cell references, so moving the right direction.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22B0FBC1-2C9B-9077-847E-8033DC6BCB0D}"/>
              </a:ext>
            </a:extLst>
          </p:cNvPr>
          <p:cNvSpPr/>
          <p:nvPr/>
        </p:nvSpPr>
        <p:spPr>
          <a:xfrm>
            <a:off x="8405905" y="1668835"/>
            <a:ext cx="3490259" cy="1099671"/>
          </a:xfrm>
          <a:prstGeom prst="borderCallout1">
            <a:avLst>
              <a:gd name="adj1" fmla="val 815"/>
              <a:gd name="adj2" fmla="val 57"/>
              <a:gd name="adj3" fmla="val -6108"/>
              <a:gd name="adj4" fmla="val -438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Cell References scattered through logic, which is source of the problem.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AEE57A-721C-7C58-F151-1640F4B494D3}"/>
              </a:ext>
            </a:extLst>
          </p:cNvPr>
          <p:cNvSpPr/>
          <p:nvPr/>
        </p:nvSpPr>
        <p:spPr>
          <a:xfrm>
            <a:off x="1219945" y="4009535"/>
            <a:ext cx="6687671" cy="212762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B3DE9F35-E65E-C7D7-74FA-87EE9581AE45}"/>
              </a:ext>
            </a:extLst>
          </p:cNvPr>
          <p:cNvSpPr/>
          <p:nvPr/>
        </p:nvSpPr>
        <p:spPr>
          <a:xfrm>
            <a:off x="8510492" y="5347545"/>
            <a:ext cx="3490259" cy="907022"/>
          </a:xfrm>
          <a:prstGeom prst="borderCallout1">
            <a:avLst>
              <a:gd name="adj1" fmla="val 815"/>
              <a:gd name="adj2" fmla="val 57"/>
              <a:gd name="adj3" fmla="val 39275"/>
              <a:gd name="adj4" fmla="val -2566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Better, but still has problem of not understanding the logic between columns.</a:t>
            </a:r>
          </a:p>
        </p:txBody>
      </p:sp>
    </p:spTree>
    <p:extLst>
      <p:ext uri="{BB962C8B-B14F-4D97-AF65-F5344CB8AC3E}">
        <p14:creationId xmlns:p14="http://schemas.microsoft.com/office/powerpoint/2010/main" val="40238233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EFCF-6510-EE2F-CC02-E53835B1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Wringing Out Logic into Lambda Libraries</a:t>
            </a:r>
          </a:p>
        </p:txBody>
      </p:sp>
      <p:pic>
        <p:nvPicPr>
          <p:cNvPr id="5" name="Content Placeholder 4" descr="A person holding a white shirt&#10;&#10;Description automatically generated">
            <a:extLst>
              <a:ext uri="{FF2B5EF4-FFF2-40B4-BE49-F238E27FC236}">
                <a16:creationId xmlns:a16="http://schemas.microsoft.com/office/drawing/2014/main" id="{C16CA98F-89E4-9843-85FD-989C3FA72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3884837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90626-BF0E-AF64-CEEF-D2AE377F4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8525"/>
          </a:xfrm>
        </p:spPr>
        <p:txBody>
          <a:bodyPr>
            <a:normAutofit fontScale="90000"/>
          </a:bodyPr>
          <a:lstStyle/>
          <a:p>
            <a:r>
              <a:rPr lang="en-US" sz="4600" dirty="0"/>
              <a:t>Smart Lambda Libraries </a:t>
            </a:r>
            <a:br>
              <a:rPr lang="en-US" sz="4600" dirty="0"/>
            </a:br>
            <a:r>
              <a:rPr lang="en-US" sz="4600" dirty="0"/>
              <a:t>Make </a:t>
            </a:r>
            <a:br>
              <a:rPr lang="en-US" sz="4600" dirty="0"/>
            </a:br>
            <a:r>
              <a:rPr lang="en-US" sz="4600" dirty="0"/>
              <a:t>Dumb Spreadsheets!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89249-9A17-15F3-EFEF-B1717633E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2000" dirty="0"/>
              <a:t>Pay Period =SEQUENCE(Periods,,0,1/2)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Purchase Payments = 100000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Withdrawal Taken = 0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Assumed Contract Value = 100000 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Is Anniversary =</a:t>
            </a:r>
            <a:r>
              <a:rPr lang="en-US" sz="2000" dirty="0" err="1"/>
              <a:t>VA.IsAnniversary</a:t>
            </a:r>
            <a:r>
              <a:rPr lang="en-US" sz="2000" dirty="0"/>
              <a:t>(A9#)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Is Activated =</a:t>
            </a:r>
            <a:r>
              <a:rPr lang="en-US" sz="2000" dirty="0" err="1"/>
              <a:t>VA.IsActivated</a:t>
            </a:r>
            <a:r>
              <a:rPr lang="en-US" sz="2000" dirty="0"/>
              <a:t>(A9#,ActivationPeriod)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INCOME BASE =DROP(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US" sz="1600" dirty="0" err="1"/>
              <a:t>Utils.MulitSCAN</a:t>
            </a:r>
            <a:r>
              <a:rPr lang="en-US" sz="1600" dirty="0"/>
              <a:t>({$C$9, $C$9, $C$9,0}, </a:t>
            </a:r>
          </a:p>
          <a:p>
            <a:pPr marL="457200" lvl="1" indent="0">
              <a:buNone/>
            </a:pPr>
            <a:r>
              <a:rPr lang="en-US" sz="1600" dirty="0"/>
              <a:t>			HSTACK($A9#,$C9#, $D$9#, $E9#, $F9#, $B9#,SEQUENCE(Periods,,MawRate,0)),</a:t>
            </a:r>
          </a:p>
          <a:p>
            <a:pPr marL="457200" lvl="1" indent="0">
              <a:buNone/>
            </a:pPr>
            <a:r>
              <a:rPr lang="en-US" sz="1600" dirty="0"/>
              <a:t>			</a:t>
            </a:r>
            <a:r>
              <a:rPr lang="en-US" sz="1600" dirty="0" err="1"/>
              <a:t>VA.MawStack</a:t>
            </a:r>
            <a:r>
              <a:rPr lang="en-US" sz="1600" dirty="0"/>
              <a:t>)</a:t>
            </a:r>
          </a:p>
          <a:p>
            <a:pPr marL="457200" lvl="1" indent="0">
              <a:buNone/>
            </a:pPr>
            <a:r>
              <a:rPr lang="en-US" sz="1600" dirty="0"/>
              <a:t>		     </a:t>
            </a:r>
            <a:r>
              <a:rPr lang="en-US" sz="2200" dirty="0"/>
              <a:t>,0,1)</a:t>
            </a:r>
            <a:r>
              <a:rPr lang="en-US" sz="1600" dirty="0"/>
              <a:t> 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000" dirty="0"/>
              <a:t>Protected Income Payment =MAP($D$9#,CHOOSECOLS($G$9#,1),SEQUENCE(Periods,,pipRate,0),</a:t>
            </a:r>
            <a:r>
              <a:rPr lang="en-US" sz="2000" dirty="0" err="1"/>
              <a:t>VA.ProtectedIncomePayment</a:t>
            </a:r>
            <a:r>
              <a:rPr lang="en-US" sz="2000" dirty="0"/>
              <a:t>)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9DDC7-4B04-5ED9-67CC-F0FEB48FC37B}"/>
              </a:ext>
            </a:extLst>
          </p:cNvPr>
          <p:cNvSpPr txBox="1"/>
          <p:nvPr/>
        </p:nvSpPr>
        <p:spPr>
          <a:xfrm>
            <a:off x="8669547" y="2035834"/>
            <a:ext cx="2853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Being dumb is a good thing!</a:t>
            </a:r>
          </a:p>
        </p:txBody>
      </p:sp>
    </p:spTree>
    <p:extLst>
      <p:ext uri="{BB962C8B-B14F-4D97-AF65-F5344CB8AC3E}">
        <p14:creationId xmlns:p14="http://schemas.microsoft.com/office/powerpoint/2010/main" val="195762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400"/>
              <a:t>Advance Formula Environment (AFE)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lvl="1"/>
            <a:r>
              <a:rPr lang="en-US" sz="1700" dirty="0"/>
              <a:t>Used for managing reusable libraries</a:t>
            </a:r>
          </a:p>
          <a:p>
            <a:pPr lvl="1"/>
            <a:r>
              <a:rPr lang="en-US" sz="1700" dirty="0"/>
              <a:t>Libraries can be saved into different names spaces</a:t>
            </a:r>
          </a:p>
          <a:p>
            <a:pPr lvl="1"/>
            <a:r>
              <a:rPr lang="en-US" sz="1700" dirty="0"/>
              <a:t>Updates can be easily saved</a:t>
            </a:r>
          </a:p>
          <a:p>
            <a:pPr lvl="1"/>
            <a:r>
              <a:rPr lang="en-US" sz="1700" dirty="0"/>
              <a:t>New formulas imported from spreadsheet into the library</a:t>
            </a:r>
          </a:p>
          <a:p>
            <a:pPr lvl="1"/>
            <a:r>
              <a:rPr lang="en-US" sz="1700" dirty="0"/>
              <a:t>New versions can be downloaded from GitHub.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E84DF-8D89-AEE0-71AC-F37C7766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3410"/>
            <a:ext cx="6903720" cy="61367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44CAD-8C3C-D448-6CF3-B9C14357DF1F}"/>
              </a:ext>
            </a:extLst>
          </p:cNvPr>
          <p:cNvSpPr txBox="1"/>
          <p:nvPr/>
        </p:nvSpPr>
        <p:spPr>
          <a:xfrm>
            <a:off x="4654296" y="6383546"/>
            <a:ext cx="678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3"/>
              </a:rPr>
              <a:t>https://www.microsoft.com/en-us/garage/profiles/excel-labs/</a:t>
            </a:r>
            <a:r>
              <a:rPr lang="en-US" dirty="0"/>
              <a:t> 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199EC4-9B59-D24F-4285-2EB7B6C535F6}"/>
              </a:ext>
            </a:extLst>
          </p:cNvPr>
          <p:cNvSpPr/>
          <p:nvPr/>
        </p:nvSpPr>
        <p:spPr>
          <a:xfrm>
            <a:off x="5279366" y="1041856"/>
            <a:ext cx="517585" cy="63166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69FF1D-9D57-49C8-461F-67B1B258DA3B}"/>
              </a:ext>
            </a:extLst>
          </p:cNvPr>
          <p:cNvSpPr/>
          <p:nvPr/>
        </p:nvSpPr>
        <p:spPr>
          <a:xfrm>
            <a:off x="4789693" y="869327"/>
            <a:ext cx="223424" cy="345057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ED3F0F-6374-50ED-7CEA-9E6EDA900C1B}"/>
              </a:ext>
            </a:extLst>
          </p:cNvPr>
          <p:cNvSpPr/>
          <p:nvPr/>
        </p:nvSpPr>
        <p:spPr>
          <a:xfrm>
            <a:off x="5218397" y="869327"/>
            <a:ext cx="223424" cy="345057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75FCAA-5C1C-FB07-DABF-8D0C3DE7DF5D}"/>
              </a:ext>
            </a:extLst>
          </p:cNvPr>
          <p:cNvSpPr/>
          <p:nvPr/>
        </p:nvSpPr>
        <p:spPr>
          <a:xfrm>
            <a:off x="4995864" y="885442"/>
            <a:ext cx="223424" cy="345057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567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4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14459</TotalTime>
  <Words>1898</Words>
  <Application>Microsoft Office PowerPoint</Application>
  <PresentationFormat>Widescreen</PresentationFormat>
  <Paragraphs>181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Arial</vt:lpstr>
      <vt:lpstr>Calibri</vt:lpstr>
      <vt:lpstr>Calibri Light</vt:lpstr>
      <vt:lpstr>Consolas</vt:lpstr>
      <vt:lpstr>Times New Roman</vt:lpstr>
      <vt:lpstr>Office Theme 2013 - 2022</vt:lpstr>
      <vt:lpstr>LAMBDA FUNCTIONS AND DYNAMIC ARRAYS</vt:lpstr>
      <vt:lpstr>Agenda</vt:lpstr>
      <vt:lpstr>The Why</vt:lpstr>
      <vt:lpstr>Uses of Excel</vt:lpstr>
      <vt:lpstr>Business Use Case</vt:lpstr>
      <vt:lpstr>Eliminating Cell Reference Hell</vt:lpstr>
      <vt:lpstr>Wringing Out Logic into Lambda Libraries</vt:lpstr>
      <vt:lpstr>Smart Lambda Libraries  Make  Dumb Spreadsheets!</vt:lpstr>
      <vt:lpstr>Advance Formula Environment (AFE)</vt:lpstr>
      <vt:lpstr>Version Control of Libraries GitHub</vt:lpstr>
      <vt:lpstr>Converting Libraries for other Systems</vt:lpstr>
      <vt:lpstr>Programming By Numbers</vt:lpstr>
      <vt:lpstr>Why Dynamic Arrays and Lambda Functions?</vt:lpstr>
      <vt:lpstr>The How</vt:lpstr>
      <vt:lpstr>Functional Programming Fundamentals</vt:lpstr>
      <vt:lpstr>Functional Programming Concepts</vt:lpstr>
      <vt:lpstr>Lambdas and Recursion – Simple Example</vt:lpstr>
      <vt:lpstr>MegaReplace/Recursion</vt:lpstr>
      <vt:lpstr>Purity, Immutability, and Higher-order Functions</vt:lpstr>
      <vt:lpstr>Comparing Dependency Patterns</vt:lpstr>
      <vt:lpstr>Classic Excel – Calculation Tree</vt:lpstr>
      <vt:lpstr>Classic Excel Pattern Dependencies</vt:lpstr>
      <vt:lpstr>Dynamic Array Excel Pattern Dependencies</vt:lpstr>
      <vt:lpstr>Understanding Complicated Dependencies in Classic Excel Illustrations</vt:lpstr>
      <vt:lpstr>A Complicated VA Prospectus Classical Dependencies </vt:lpstr>
      <vt:lpstr>Programming By Numbers</vt:lpstr>
      <vt:lpstr>A Complicated VA Prospectus  Dynamic Arrays Dependencies </vt:lpstr>
      <vt:lpstr>Understanding Scan and Building Your Own</vt:lpstr>
      <vt:lpstr>SCAN Function Details and Limitations</vt:lpstr>
      <vt:lpstr>Building your own Scan</vt:lpstr>
      <vt:lpstr>Upgrading Maps to Dynamic Arrays and Lambda functions.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</dc:title>
  <dc:creator>Kim Pawlak</dc:creator>
  <cp:lastModifiedBy>Bryon Robidoux</cp:lastModifiedBy>
  <cp:revision>127</cp:revision>
  <dcterms:created xsi:type="dcterms:W3CDTF">2023-01-04T19:51:48Z</dcterms:created>
  <dcterms:modified xsi:type="dcterms:W3CDTF">2024-10-18T02:33:41Z</dcterms:modified>
</cp:coreProperties>
</file>